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Inquiry-based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Inquiry in social studies</a:t>
            </a:r>
          </a:p>
        </p:txBody>
      </p:sp>
    </p:spTree>
    <p:extLst>
      <p:ext uri="{BB962C8B-B14F-4D97-AF65-F5344CB8AC3E}">
        <p14:creationId xmlns:p14="http://schemas.microsoft.com/office/powerpoint/2010/main" val="182929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an inquiry?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84817"/>
          </a:xfrm>
        </p:spPr>
        <p:txBody>
          <a:bodyPr>
            <a:noAutofit/>
          </a:bodyPr>
          <a:lstStyle/>
          <a:p>
            <a:r>
              <a:rPr lang="en-CA" sz="2600" dirty="0"/>
              <a:t>“Inquiry is an approach to learning whereby students find and use </a:t>
            </a:r>
            <a:r>
              <a:rPr lang="en-CA" sz="2600" b="1" dirty="0"/>
              <a:t>a variety of sources </a:t>
            </a:r>
            <a:r>
              <a:rPr lang="en-CA" sz="2600" dirty="0"/>
              <a:t>of information and ideas to </a:t>
            </a:r>
            <a:r>
              <a:rPr lang="en-CA" sz="2600" b="1" dirty="0"/>
              <a:t>increase their understanding</a:t>
            </a:r>
            <a:r>
              <a:rPr lang="en-CA" sz="2600" dirty="0"/>
              <a:t> of a problem, topic or issue of importance. It requires more than simply answering questions or getting a right answer. It espouses </a:t>
            </a:r>
            <a:r>
              <a:rPr lang="en-CA" sz="2600" b="1" dirty="0"/>
              <a:t>investigation, exploration, search, quest, research, pursuit and study</a:t>
            </a:r>
            <a:r>
              <a:rPr lang="en-CA" sz="2600" dirty="0"/>
              <a:t>. It is enhanced by involvement with a community of learners, each learning from the other in social interaction.” - </a:t>
            </a:r>
            <a:r>
              <a:rPr lang="en-CA" sz="2600" i="1" dirty="0" err="1"/>
              <a:t>Kuklthau</a:t>
            </a:r>
            <a:r>
              <a:rPr lang="en-CA" sz="2600" i="1" dirty="0"/>
              <a:t>, </a:t>
            </a:r>
            <a:r>
              <a:rPr lang="en-CA" sz="2600" i="1" dirty="0" err="1"/>
              <a:t>Maniotes</a:t>
            </a:r>
            <a:r>
              <a:rPr lang="en-CA" sz="2600" i="1" dirty="0"/>
              <a:t> &amp; </a:t>
            </a:r>
            <a:r>
              <a:rPr lang="en-CA" sz="2600" i="1" dirty="0" err="1"/>
              <a:t>Caspari</a:t>
            </a:r>
            <a:endParaRPr lang="en-CA" sz="2600" i="1" dirty="0"/>
          </a:p>
        </p:txBody>
      </p:sp>
    </p:spTree>
    <p:extLst>
      <p:ext uri="{BB962C8B-B14F-4D97-AF65-F5344CB8AC3E}">
        <p14:creationId xmlns:p14="http://schemas.microsoft.com/office/powerpoint/2010/main" val="104914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7" y="804519"/>
            <a:ext cx="10861964" cy="1010425"/>
          </a:xfrm>
        </p:spPr>
        <p:txBody>
          <a:bodyPr/>
          <a:lstStyle/>
          <a:p>
            <a:r>
              <a:rPr lang="en-CA" dirty="0"/>
              <a:t>What does inquiry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1838308"/>
            <a:ext cx="10861964" cy="40941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2100" i="1" dirty="0"/>
              <a:t>Students will…</a:t>
            </a:r>
          </a:p>
          <a:p>
            <a:pPr>
              <a:spcBef>
                <a:spcPts val="0"/>
              </a:spcBef>
            </a:pPr>
            <a:r>
              <a:rPr lang="en-CA" sz="1900" b="1" dirty="0"/>
              <a:t>FOCUS </a:t>
            </a:r>
            <a:r>
              <a:rPr lang="en-CA" sz="1900" dirty="0"/>
              <a:t>(Selection of an inquiry question or topic)</a:t>
            </a:r>
            <a:endParaRPr lang="en-CA" sz="1900" b="1" dirty="0"/>
          </a:p>
          <a:p>
            <a:pPr marL="531813" indent="-258763">
              <a:spcBef>
                <a:spcPts val="0"/>
              </a:spcBef>
              <a:buFontTx/>
              <a:buChar char="-"/>
            </a:pPr>
            <a:r>
              <a:rPr lang="en-CA" sz="1900" dirty="0"/>
              <a:t>Notice, wonder and ask question about a topic of interest</a:t>
            </a:r>
          </a:p>
          <a:p>
            <a:pPr marL="531813" indent="-258763">
              <a:spcBef>
                <a:spcPts val="0"/>
              </a:spcBef>
              <a:buFontTx/>
              <a:buChar char="-"/>
            </a:pPr>
            <a:r>
              <a:rPr lang="en-CA" sz="1900" dirty="0"/>
              <a:t>Share thinking and questions with peers and teachers</a:t>
            </a:r>
          </a:p>
          <a:p>
            <a:pPr marL="531813" indent="-258763">
              <a:spcBef>
                <a:spcPts val="0"/>
              </a:spcBef>
              <a:buFontTx/>
              <a:buChar char="-"/>
            </a:pPr>
            <a:r>
              <a:rPr lang="en-CA" sz="1900" dirty="0"/>
              <a:t>Dialogue about possible ways to learn more</a:t>
            </a:r>
          </a:p>
          <a:p>
            <a:pPr marL="531813" indent="-258763">
              <a:spcBef>
                <a:spcPts val="0"/>
              </a:spcBef>
              <a:buFontTx/>
              <a:buChar char="-"/>
            </a:pPr>
            <a:r>
              <a:rPr lang="en-CA" sz="1900" dirty="0"/>
              <a:t>Make predictions about possible outcomes or answers</a:t>
            </a:r>
          </a:p>
          <a:p>
            <a:pPr marL="531813" indent="-258763">
              <a:spcBef>
                <a:spcPts val="0"/>
              </a:spcBef>
              <a:buFontTx/>
              <a:buChar char="-"/>
            </a:pPr>
            <a:endParaRPr lang="en-CA" sz="1900" dirty="0"/>
          </a:p>
          <a:p>
            <a:pPr>
              <a:spcBef>
                <a:spcPts val="0"/>
              </a:spcBef>
            </a:pPr>
            <a:r>
              <a:rPr lang="en-CA" sz="1900" b="1" dirty="0"/>
              <a:t>EXPLORE </a:t>
            </a:r>
            <a:r>
              <a:rPr lang="en-CA" sz="1900" dirty="0"/>
              <a:t>(Investigate and research)</a:t>
            </a:r>
          </a:p>
          <a:p>
            <a:pPr marL="531813" indent="-258763">
              <a:spcBef>
                <a:spcPts val="0"/>
              </a:spcBef>
              <a:buFontTx/>
              <a:buChar char="-"/>
            </a:pPr>
            <a:r>
              <a:rPr lang="en-CA" sz="1900" dirty="0"/>
              <a:t>Gather information from a variety of resources (Ex. Websites, online articles, books, etc.) </a:t>
            </a:r>
          </a:p>
          <a:p>
            <a:pPr marL="531813" indent="-258763">
              <a:spcBef>
                <a:spcPts val="0"/>
              </a:spcBef>
              <a:buFontTx/>
              <a:buChar char="-"/>
            </a:pPr>
            <a:r>
              <a:rPr lang="en-CA" sz="1900" dirty="0"/>
              <a:t>Connect current thinking to previous knowledge </a:t>
            </a:r>
            <a:r>
              <a:rPr lang="en-CA" sz="1900" dirty="0">
                <a:sym typeface="Wingdings" panose="05000000000000000000" pitchFamily="2" charset="2"/>
              </a:rPr>
              <a:t> C</a:t>
            </a:r>
            <a:r>
              <a:rPr lang="en-CA" sz="1900" dirty="0"/>
              <a:t>larify and extend questions</a:t>
            </a:r>
          </a:p>
          <a:p>
            <a:pPr marL="531813" indent="-258763">
              <a:spcBef>
                <a:spcPts val="0"/>
              </a:spcBef>
              <a:buFontTx/>
              <a:buChar char="-"/>
            </a:pPr>
            <a:r>
              <a:rPr lang="en-CA" sz="1900" dirty="0"/>
              <a:t>Talk about observations and thinking to generate more questions</a:t>
            </a:r>
          </a:p>
          <a:p>
            <a:pPr marL="531813" indent="-258763">
              <a:spcBef>
                <a:spcPts val="0"/>
              </a:spcBef>
              <a:buFontTx/>
              <a:buChar char="-"/>
            </a:pPr>
            <a:r>
              <a:rPr lang="en-CA" sz="1900" dirty="0"/>
              <a:t>Record information (notes)</a:t>
            </a:r>
          </a:p>
          <a:p>
            <a:pPr marL="273050" indent="0">
              <a:spcBef>
                <a:spcPts val="0"/>
              </a:spcBef>
              <a:buNone/>
            </a:pPr>
            <a:endParaRPr lang="en-CA" sz="2100" dirty="0"/>
          </a:p>
          <a:p>
            <a:pPr>
              <a:spcBef>
                <a:spcPts val="0"/>
              </a:spcBef>
            </a:pPr>
            <a:endParaRPr lang="en-CA" sz="2100" dirty="0"/>
          </a:p>
          <a:p>
            <a:pPr marL="0" indent="0">
              <a:spcBef>
                <a:spcPts val="0"/>
              </a:spcBef>
              <a:buNone/>
            </a:pPr>
            <a:endParaRPr lang="en-CA" sz="2100" dirty="0"/>
          </a:p>
          <a:p>
            <a:pPr>
              <a:spcBef>
                <a:spcPts val="0"/>
              </a:spcBef>
            </a:pPr>
            <a:endParaRPr lang="en-CA" sz="2100" dirty="0"/>
          </a:p>
          <a:p>
            <a:pPr>
              <a:spcBef>
                <a:spcPts val="0"/>
              </a:spcBef>
            </a:pPr>
            <a:endParaRPr lang="en-CA" sz="2100" dirty="0"/>
          </a:p>
        </p:txBody>
      </p:sp>
    </p:spTree>
    <p:extLst>
      <p:ext uri="{BB962C8B-B14F-4D97-AF65-F5344CB8AC3E}">
        <p14:creationId xmlns:p14="http://schemas.microsoft.com/office/powerpoint/2010/main" val="385031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5" y="804519"/>
            <a:ext cx="10820398" cy="1049235"/>
          </a:xfrm>
        </p:spPr>
        <p:txBody>
          <a:bodyPr/>
          <a:lstStyle/>
          <a:p>
            <a:r>
              <a:rPr lang="en-CA" dirty="0"/>
              <a:t>What does inquiry look like? </a:t>
            </a:r>
            <a:r>
              <a:rPr lang="en-CA" i="1" dirty="0"/>
              <a:t>Continued…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2015732"/>
            <a:ext cx="10820399" cy="41356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CA" sz="1800" b="1" dirty="0"/>
              <a:t>ANALYZE </a:t>
            </a:r>
            <a:r>
              <a:rPr lang="en-CA" sz="1800" dirty="0"/>
              <a:t>(Summarize, draw conclusions, and construct new learning)</a:t>
            </a:r>
            <a:endParaRPr lang="en-CA" sz="1800" b="1" dirty="0"/>
          </a:p>
          <a:p>
            <a:pPr marL="531813">
              <a:spcBef>
                <a:spcPts val="0"/>
              </a:spcBef>
              <a:buFontTx/>
              <a:buChar char="-"/>
            </a:pPr>
            <a:r>
              <a:rPr lang="en-CA" sz="1800" dirty="0"/>
              <a:t>Use info to answer questions and test hypotheses (inquiry question), then draw conclusions (answers)</a:t>
            </a:r>
          </a:p>
          <a:p>
            <a:pPr marL="531813">
              <a:spcBef>
                <a:spcPts val="0"/>
              </a:spcBef>
              <a:buFontTx/>
              <a:buChar char="-"/>
            </a:pPr>
            <a:r>
              <a:rPr lang="en-CA" sz="1800" dirty="0"/>
              <a:t>Describe characteristics and notice patterns </a:t>
            </a:r>
            <a:r>
              <a:rPr lang="en-CA" sz="1800" dirty="0">
                <a:sym typeface="Wingdings" panose="05000000000000000000" pitchFamily="2" charset="2"/>
              </a:rPr>
              <a:t> </a:t>
            </a:r>
            <a:r>
              <a:rPr lang="en-CA" sz="1800" dirty="0"/>
              <a:t>Compare, sort, classify, and interpret info</a:t>
            </a:r>
          </a:p>
          <a:p>
            <a:pPr marL="531813">
              <a:spcBef>
                <a:spcPts val="0"/>
              </a:spcBef>
              <a:buFontTx/>
              <a:buChar char="-"/>
            </a:pPr>
            <a:r>
              <a:rPr lang="en-CA" sz="1800" dirty="0"/>
              <a:t>Talk about learning/concept understanding</a:t>
            </a:r>
          </a:p>
          <a:p>
            <a:pPr marL="531813">
              <a:spcBef>
                <a:spcPts val="0"/>
              </a:spcBef>
              <a:buFontTx/>
              <a:buChar char="-"/>
            </a:pPr>
            <a:endParaRPr lang="en-CA" sz="1800" dirty="0"/>
          </a:p>
          <a:p>
            <a:pPr>
              <a:spcBef>
                <a:spcPts val="0"/>
              </a:spcBef>
            </a:pPr>
            <a:r>
              <a:rPr lang="en-CA" sz="1800" b="1" dirty="0"/>
              <a:t>SHARE LEARNING </a:t>
            </a:r>
            <a:r>
              <a:rPr lang="en-CA" sz="1800" dirty="0"/>
              <a:t>(Communicate findings and reflection)</a:t>
            </a:r>
          </a:p>
          <a:p>
            <a:pPr marL="539750">
              <a:spcBef>
                <a:spcPts val="0"/>
              </a:spcBef>
              <a:buFontTx/>
              <a:buChar char="-"/>
            </a:pPr>
            <a:r>
              <a:rPr lang="en-CA" sz="1800" dirty="0"/>
              <a:t>Plan ways to express learning considering a variety of representations (Ex. Prezi, PowerPoint)</a:t>
            </a:r>
          </a:p>
          <a:p>
            <a:pPr marL="539750">
              <a:spcBef>
                <a:spcPts val="0"/>
              </a:spcBef>
              <a:buFontTx/>
              <a:buChar char="-"/>
            </a:pPr>
            <a:r>
              <a:rPr lang="en-CA" sz="1800" dirty="0"/>
              <a:t>Articulate connections between prior knowledge and new discoveries</a:t>
            </a:r>
          </a:p>
          <a:p>
            <a:pPr marL="539750">
              <a:spcBef>
                <a:spcPts val="0"/>
              </a:spcBef>
              <a:buFontTx/>
              <a:buChar char="-"/>
            </a:pPr>
            <a:r>
              <a:rPr lang="en-CA" sz="1800" dirty="0"/>
              <a:t>Answer and refine questions </a:t>
            </a:r>
            <a:r>
              <a:rPr lang="en-CA" sz="1800" dirty="0">
                <a:sym typeface="Wingdings" panose="05000000000000000000" pitchFamily="2" charset="2"/>
              </a:rPr>
              <a:t> </a:t>
            </a:r>
            <a:r>
              <a:rPr lang="en-CA" sz="1800" dirty="0"/>
              <a:t>Pose new, deeper questions for independent investigation</a:t>
            </a:r>
          </a:p>
        </p:txBody>
      </p:sp>
    </p:spTree>
    <p:extLst>
      <p:ext uri="{BB962C8B-B14F-4D97-AF65-F5344CB8AC3E}">
        <p14:creationId xmlns:p14="http://schemas.microsoft.com/office/powerpoint/2010/main" val="215846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creating an inquiry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98465"/>
          </a:xfrm>
        </p:spPr>
        <p:txBody>
          <a:bodyPr>
            <a:normAutofit fontScale="85000" lnSpcReduction="20000"/>
          </a:bodyPr>
          <a:lstStyle/>
          <a:p>
            <a:r>
              <a:rPr lang="en-CA" sz="3000" dirty="0"/>
              <a:t>Create an inquiry question for </a:t>
            </a:r>
            <a:r>
              <a:rPr lang="en-CA" sz="3000" b="1" dirty="0"/>
              <a:t>at least two or more</a:t>
            </a:r>
            <a:r>
              <a:rPr lang="en-CA" sz="3000" dirty="0"/>
              <a:t> of the following topics:</a:t>
            </a:r>
          </a:p>
          <a:p>
            <a:pPr marL="450850">
              <a:buFontTx/>
              <a:buChar char="-"/>
            </a:pPr>
            <a:r>
              <a:rPr lang="en-CA" sz="3000" dirty="0"/>
              <a:t>Classroom Community</a:t>
            </a:r>
          </a:p>
          <a:p>
            <a:pPr marL="450850">
              <a:buFontTx/>
              <a:buChar char="-"/>
            </a:pPr>
            <a:r>
              <a:rPr lang="en-CA" sz="3000" dirty="0"/>
              <a:t>Rules and responsibilities</a:t>
            </a:r>
          </a:p>
          <a:p>
            <a:pPr marL="450850">
              <a:buFontTx/>
              <a:buChar char="-"/>
            </a:pPr>
            <a:r>
              <a:rPr lang="en-CA" sz="3000" dirty="0"/>
              <a:t>Music</a:t>
            </a:r>
          </a:p>
          <a:p>
            <a:pPr marL="450850">
              <a:buFontTx/>
              <a:buChar char="-"/>
            </a:pPr>
            <a:r>
              <a:rPr lang="en-CA" sz="3000" dirty="0"/>
              <a:t>Human rights</a:t>
            </a:r>
          </a:p>
          <a:p>
            <a:pPr marL="450850">
              <a:buFontTx/>
              <a:buChar char="-"/>
            </a:pPr>
            <a:r>
              <a:rPr lang="en-CA" sz="3000" dirty="0"/>
              <a:t>Space</a:t>
            </a:r>
          </a:p>
          <a:p>
            <a:pPr marL="0" indent="0" algn="ctr">
              <a:buNone/>
            </a:pPr>
            <a:r>
              <a:rPr lang="en-CA" sz="3200" b="1" dirty="0"/>
              <a:t>Share with the class!</a:t>
            </a:r>
          </a:p>
        </p:txBody>
      </p:sp>
    </p:spTree>
    <p:extLst>
      <p:ext uri="{BB962C8B-B14F-4D97-AF65-F5344CB8AC3E}">
        <p14:creationId xmlns:p14="http://schemas.microsoft.com/office/powerpoint/2010/main" val="80431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creating an inquiry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400" b="1" dirty="0"/>
              <a:t>GOOD (ME-EE Expectations) </a:t>
            </a:r>
            <a:r>
              <a:rPr lang="en-CA" sz="2400" dirty="0"/>
              <a:t>examples of inquiry questions:</a:t>
            </a:r>
          </a:p>
          <a:p>
            <a:pPr marL="450850">
              <a:buFontTx/>
              <a:buChar char="-"/>
            </a:pPr>
            <a:r>
              <a:rPr lang="en-CA" sz="2400" dirty="0"/>
              <a:t>Classroom Community : </a:t>
            </a:r>
            <a:r>
              <a:rPr lang="en-CA" sz="2400" i="1" dirty="0"/>
              <a:t>How can creating a positive classroom community affect academic performance in students?</a:t>
            </a:r>
          </a:p>
          <a:p>
            <a:pPr marL="450850">
              <a:buFontTx/>
              <a:buChar char="-"/>
            </a:pPr>
            <a:r>
              <a:rPr lang="en-CA" sz="2400" dirty="0"/>
              <a:t>Rules and responsibilities : </a:t>
            </a:r>
            <a:r>
              <a:rPr lang="en-CA" sz="2400" i="1" dirty="0"/>
              <a:t>Why do we need rules and responsibilities? </a:t>
            </a:r>
          </a:p>
          <a:p>
            <a:pPr marL="450850">
              <a:buFontTx/>
              <a:buChar char="-"/>
            </a:pPr>
            <a:r>
              <a:rPr lang="en-CA" sz="2400" dirty="0"/>
              <a:t>Music : </a:t>
            </a:r>
            <a:r>
              <a:rPr lang="en-CA" sz="2400" i="1" dirty="0"/>
              <a:t>What purpose does music play in our lives?</a:t>
            </a:r>
          </a:p>
          <a:p>
            <a:pPr marL="450850">
              <a:buFontTx/>
              <a:buChar char="-"/>
            </a:pPr>
            <a:r>
              <a:rPr lang="en-CA" sz="2400" dirty="0"/>
              <a:t>Human rights : </a:t>
            </a:r>
            <a:r>
              <a:rPr lang="en-CA" sz="2400" i="1" dirty="0"/>
              <a:t>Why do human rights matter?</a:t>
            </a:r>
            <a:endParaRPr lang="en-CA" sz="2400" dirty="0"/>
          </a:p>
          <a:p>
            <a:pPr marL="450850">
              <a:buFontTx/>
              <a:buChar char="-"/>
            </a:pPr>
            <a:r>
              <a:rPr lang="en-CA" sz="2400" dirty="0"/>
              <a:t>Space : </a:t>
            </a:r>
            <a:r>
              <a:rPr lang="en-CA" sz="2400" i="1" dirty="0"/>
              <a:t>What would it feel like to travel in space? What are some important moments in space history and space exploration?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2706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creating an inquiry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5761"/>
          </a:xfrm>
        </p:spPr>
        <p:txBody>
          <a:bodyPr>
            <a:normAutofit fontScale="85000" lnSpcReduction="10000"/>
          </a:bodyPr>
          <a:lstStyle/>
          <a:p>
            <a:r>
              <a:rPr lang="en-CA" sz="2400" b="1" dirty="0"/>
              <a:t>NOT SO GOOD (Approaching Expectations)</a:t>
            </a:r>
            <a:r>
              <a:rPr lang="en-CA" sz="2400" dirty="0"/>
              <a:t> examples of inquiry questions:</a:t>
            </a:r>
          </a:p>
          <a:p>
            <a:pPr marL="450850">
              <a:buFontTx/>
              <a:buChar char="-"/>
            </a:pPr>
            <a:r>
              <a:rPr lang="en-CA" sz="2400" dirty="0"/>
              <a:t>Classroom Community : </a:t>
            </a:r>
            <a:r>
              <a:rPr lang="en-CA" sz="2400" i="1" dirty="0"/>
              <a:t>What is Classroom Community?</a:t>
            </a:r>
          </a:p>
          <a:p>
            <a:pPr marL="450850">
              <a:buFontTx/>
              <a:buChar char="-"/>
            </a:pPr>
            <a:r>
              <a:rPr lang="en-CA" sz="2400" dirty="0"/>
              <a:t>Rules and responsibilities : </a:t>
            </a:r>
            <a:r>
              <a:rPr lang="en-CA" sz="2400" i="1" dirty="0"/>
              <a:t>What are some rules and responsibilities teenagers have?</a:t>
            </a:r>
          </a:p>
          <a:p>
            <a:pPr marL="450850">
              <a:buFontTx/>
              <a:buChar char="-"/>
            </a:pPr>
            <a:r>
              <a:rPr lang="en-CA" sz="2400" dirty="0"/>
              <a:t>Music : </a:t>
            </a:r>
            <a:r>
              <a:rPr lang="en-CA" sz="2400" i="1" dirty="0"/>
              <a:t>What is the most popular genre of music?</a:t>
            </a:r>
          </a:p>
          <a:p>
            <a:pPr marL="450850">
              <a:buFontTx/>
              <a:buChar char="-"/>
            </a:pPr>
            <a:r>
              <a:rPr lang="en-CA" sz="2400" dirty="0"/>
              <a:t>Human rights : </a:t>
            </a:r>
            <a:r>
              <a:rPr lang="en-CA" sz="2400" i="1" dirty="0"/>
              <a:t>What are examples of human rights?</a:t>
            </a:r>
            <a:endParaRPr lang="en-CA" sz="2400" dirty="0"/>
          </a:p>
          <a:p>
            <a:pPr marL="450850">
              <a:buFontTx/>
              <a:buChar char="-"/>
            </a:pPr>
            <a:r>
              <a:rPr lang="en-CA" sz="2400" dirty="0"/>
              <a:t>Space : </a:t>
            </a:r>
            <a:r>
              <a:rPr lang="en-CA" sz="2400" i="1" dirty="0"/>
              <a:t>How many planets are there in our solar system and what is important information about them?</a:t>
            </a:r>
          </a:p>
          <a:p>
            <a:pPr marL="222250" indent="0" algn="ctr">
              <a:buNone/>
            </a:pPr>
            <a:r>
              <a:rPr lang="en-CA" sz="3300" b="1" i="1" dirty="0"/>
              <a:t>Why are these questions </a:t>
            </a:r>
            <a:r>
              <a:rPr lang="en-CA" sz="3300" b="1" i="1" u="sng" dirty="0"/>
              <a:t>not</a:t>
            </a:r>
            <a:r>
              <a:rPr lang="en-CA" sz="3300" b="1" i="1" dirty="0"/>
              <a:t> meeting expectations?</a:t>
            </a:r>
          </a:p>
        </p:txBody>
      </p:sp>
    </p:spTree>
    <p:extLst>
      <p:ext uri="{BB962C8B-B14F-4D97-AF65-F5344CB8AC3E}">
        <p14:creationId xmlns:p14="http://schemas.microsoft.com/office/powerpoint/2010/main" val="186226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Early humans inquiry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5761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Based on your prior knowledge and interest, you will choose an Early Humans topic to </a:t>
            </a:r>
            <a:r>
              <a:rPr lang="en-CA" b="1" dirty="0"/>
              <a:t>FOCUS</a:t>
            </a:r>
            <a:r>
              <a:rPr lang="en-CA" dirty="0"/>
              <a:t> on. </a:t>
            </a:r>
          </a:p>
          <a:p>
            <a:r>
              <a:rPr lang="en-CA" dirty="0"/>
              <a:t>Once you have decided on a topic, you can </a:t>
            </a:r>
            <a:r>
              <a:rPr lang="en-CA" b="1" dirty="0"/>
              <a:t>EXPLORE</a:t>
            </a:r>
            <a:r>
              <a:rPr lang="en-CA" dirty="0"/>
              <a:t> it to find more information and eventually create </a:t>
            </a:r>
            <a:r>
              <a:rPr lang="en-CA" b="1" i="1" dirty="0"/>
              <a:t>an inquiry question </a:t>
            </a:r>
            <a:r>
              <a:rPr lang="en-CA" b="1" dirty="0"/>
              <a:t>(needs to be approved by the teacher).</a:t>
            </a:r>
          </a:p>
          <a:p>
            <a:pPr marL="531813" indent="-258763">
              <a:buFontTx/>
              <a:buChar char="-"/>
            </a:pPr>
            <a:r>
              <a:rPr lang="en-CA" i="1" dirty="0"/>
              <a:t>Did you have any questions while we were learning about Early Humans? </a:t>
            </a:r>
          </a:p>
          <a:p>
            <a:pPr marL="531813" indent="-258763">
              <a:buFontTx/>
              <a:buChar char="-"/>
            </a:pPr>
            <a:r>
              <a:rPr lang="en-CA" i="1" dirty="0"/>
              <a:t>Do you have any curiosities about a specific Early Human?</a:t>
            </a:r>
          </a:p>
          <a:p>
            <a:r>
              <a:rPr lang="en-CA" dirty="0"/>
              <a:t>During your exploration and discovery, you will </a:t>
            </a:r>
            <a:r>
              <a:rPr lang="en-CA" b="1" dirty="0"/>
              <a:t>ANALYZE</a:t>
            </a:r>
            <a:r>
              <a:rPr lang="en-CA" dirty="0"/>
              <a:t> the information to help you answer your inquiry question (research process). </a:t>
            </a:r>
          </a:p>
          <a:p>
            <a:r>
              <a:rPr lang="en-CA" dirty="0"/>
              <a:t>When the question has been answered </a:t>
            </a:r>
            <a:r>
              <a:rPr lang="en-CA" i="1" dirty="0"/>
              <a:t>fully</a:t>
            </a:r>
            <a:r>
              <a:rPr lang="en-CA" dirty="0"/>
              <a:t> then you will </a:t>
            </a:r>
            <a:r>
              <a:rPr lang="en-CA" b="1" dirty="0"/>
              <a:t>SHARE </a:t>
            </a:r>
            <a:r>
              <a:rPr lang="en-CA" dirty="0"/>
              <a:t>your </a:t>
            </a:r>
            <a:r>
              <a:rPr lang="en-CA" b="1" dirty="0"/>
              <a:t>LEARNING</a:t>
            </a:r>
            <a:r>
              <a:rPr lang="en-CA" dirty="0"/>
              <a:t> with the class through a presentation.</a:t>
            </a:r>
          </a:p>
          <a:p>
            <a:r>
              <a:rPr lang="en-CA" b="1"/>
              <a:t>FULL CRITERIA HANDOUT TO </a:t>
            </a:r>
            <a:r>
              <a:rPr lang="en-CA" b="1" dirty="0"/>
              <a:t>FOLLOW!!!</a:t>
            </a:r>
          </a:p>
        </p:txBody>
      </p:sp>
    </p:spTree>
    <p:extLst>
      <p:ext uri="{BB962C8B-B14F-4D97-AF65-F5344CB8AC3E}">
        <p14:creationId xmlns:p14="http://schemas.microsoft.com/office/powerpoint/2010/main" val="32038810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327</TotalTime>
  <Words>638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</vt:lpstr>
      <vt:lpstr>Gallery</vt:lpstr>
      <vt:lpstr>Inquiry-based learning</vt:lpstr>
      <vt:lpstr>What is an inquiry?</vt:lpstr>
      <vt:lpstr>What does inquiry look like?</vt:lpstr>
      <vt:lpstr>What does inquiry look like? Continued…</vt:lpstr>
      <vt:lpstr>Practice creating an inquiry question</vt:lpstr>
      <vt:lpstr>Practice creating an inquiry question</vt:lpstr>
      <vt:lpstr>Practice creating an inquiry question</vt:lpstr>
      <vt:lpstr>Early humans inquiry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Inquiry-based learning</dc:title>
  <dc:creator>Cat Dy</dc:creator>
  <cp:lastModifiedBy>Cat Dy</cp:lastModifiedBy>
  <cp:revision>29</cp:revision>
  <dcterms:created xsi:type="dcterms:W3CDTF">2016-11-03T18:14:43Z</dcterms:created>
  <dcterms:modified xsi:type="dcterms:W3CDTF">2016-11-14T19:44:17Z</dcterms:modified>
</cp:coreProperties>
</file>